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0B1DBC8-1556-4D9F-88BC-481FFD05B948}" type="datetimeFigureOut">
              <a:rPr lang="es-MX" smtClean="0"/>
              <a:t>11/08/2014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888B281-B937-4C22-8B24-50883BB4BA6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ECONOMÍA INTERNACIONAL</a:t>
            </a:r>
            <a:endParaRPr lang="es-MX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dirty="0" smtClean="0">
                <a:solidFill>
                  <a:srgbClr val="C00000"/>
                </a:solidFill>
              </a:rPr>
              <a:t>FUNDACIÓN UNIVERSITARIA AUTÓNOMA DE LAS AMÉRICAS</a:t>
            </a:r>
          </a:p>
          <a:p>
            <a:r>
              <a:rPr lang="es-MX" dirty="0" smtClean="0">
                <a:solidFill>
                  <a:srgbClr val="C00000"/>
                </a:solidFill>
              </a:rPr>
              <a:t>TECNOLOGÍA EN </a:t>
            </a:r>
            <a:r>
              <a:rPr lang="es-MX" dirty="0" smtClean="0">
                <a:solidFill>
                  <a:srgbClr val="C00000"/>
                </a:solidFill>
              </a:rPr>
              <a:t> GESTIÓN DE NEGOCIOS INTERNACIONALES</a:t>
            </a:r>
            <a:endParaRPr lang="es-MX" dirty="0" smtClean="0">
              <a:solidFill>
                <a:srgbClr val="C00000"/>
              </a:solidFill>
            </a:endParaRPr>
          </a:p>
          <a:p>
            <a:r>
              <a:rPr lang="es-MX" dirty="0" smtClean="0">
                <a:solidFill>
                  <a:srgbClr val="C00000"/>
                </a:solidFill>
              </a:rPr>
              <a:t>MANUEL FADDUIL ALZATE</a:t>
            </a:r>
          </a:p>
          <a:p>
            <a:r>
              <a:rPr lang="es-MX" dirty="0" smtClean="0">
                <a:solidFill>
                  <a:srgbClr val="C00000"/>
                </a:solidFill>
              </a:rPr>
              <a:t>SEMESTRE 02 – 2014</a:t>
            </a:r>
          </a:p>
          <a:p>
            <a:r>
              <a:rPr lang="es-MX" dirty="0" smtClean="0">
                <a:solidFill>
                  <a:srgbClr val="C00000"/>
                </a:solidFill>
              </a:rPr>
              <a:t>MEDELLÍN</a:t>
            </a:r>
            <a:endParaRPr lang="es-MX" dirty="0">
              <a:solidFill>
                <a:srgbClr val="C00000"/>
              </a:solidFill>
            </a:endParaRPr>
          </a:p>
        </p:txBody>
      </p:sp>
      <p:pic>
        <p:nvPicPr>
          <p:cNvPr id="4" name="3 Imagen" descr="Logo UAM redond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028" y="1952963"/>
            <a:ext cx="936873" cy="8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07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Retomamos:</a:t>
            </a:r>
          </a:p>
          <a:p>
            <a:pPr marL="0" indent="0" algn="just">
              <a:buNone/>
              <a:defRPr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Importancia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creciente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del comercio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exterior y finanzas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internacionales: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Estadísticas básicas de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comercio.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¿De qué trata la economía internacional?</a:t>
            </a:r>
          </a:p>
          <a:p>
            <a:pPr lvl="1" algn="just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Todos aquellos temas que se plantean debido a los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problemas específicos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 interacción económica 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países.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416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endParaRPr lang="en-GB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GB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COMPRENDE: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Ganancias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comercio.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Patrones del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comercio.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proteccionismo.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 Balanza de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pagos.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 determinación del tipo de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cambio.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 coordinación internacional de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políticas.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El mercado internacional de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capitales.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4645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ECONOMÍA INTERNACIONAL</a:t>
            </a:r>
            <a:endParaRPr lang="es-MX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GB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GANANCIAS DEL COMERCIO.</a:t>
            </a:r>
          </a:p>
          <a:p>
            <a:pPr algn="just">
              <a:lnSpc>
                <a:spcPct val="90000"/>
              </a:lnSpc>
              <a:defRPr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Beneficios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¿le sugerimos a los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colombianos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 produzcan sus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propios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aceites?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¿les insinuamos a los habitantes de un país que es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preferible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consumir los bienes producidos en su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propio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país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aunque sean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peores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porque así mantenemos puestos de trabajo?</a:t>
            </a:r>
          </a:p>
          <a:p>
            <a:pPr algn="just">
              <a:lnSpc>
                <a:spcPct val="90000"/>
              </a:lnSpc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 idea de las ganancias del comercio, es que cuando los países se venden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mutuamente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bienes 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servicios,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produce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casi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siempre,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mutuo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1732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patrones de  comercio.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¿Quién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qué y a quién?</a:t>
            </a:r>
          </a:p>
          <a:p>
            <a:r>
              <a:rPr lang="en-GB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proteccionismo.</a:t>
            </a:r>
          </a:p>
          <a:p>
            <a:pPr marL="0" indent="0">
              <a:buNone/>
            </a:pPr>
            <a:endParaRPr lang="en-GB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Discusión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libre cambio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versus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proteccionismo.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923438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ECONOMÍA INTERNACIONAL</a:t>
            </a:r>
            <a:endParaRPr lang="es-MX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Balanza de Pagos.</a:t>
            </a:r>
          </a:p>
          <a:p>
            <a:pPr marL="0" indent="0">
              <a:buNone/>
            </a:pPr>
            <a:r>
              <a:rPr lang="en-GB" dirty="0" smtClean="0"/>
              <a:t>Se encuentra en:</a:t>
            </a:r>
          </a:p>
          <a:p>
            <a:pPr marL="0" indent="0">
              <a:buNone/>
              <a:defRPr/>
            </a:pPr>
            <a:r>
              <a:rPr lang="en-GB" dirty="0" smtClean="0"/>
              <a:t>     </a:t>
            </a:r>
            <a:r>
              <a:rPr lang="en-GB" dirty="0" smtClean="0">
                <a:solidFill>
                  <a:srgbClr val="FF0000"/>
                </a:solidFill>
              </a:rPr>
              <a:t>Superávit</a:t>
            </a:r>
            <a:r>
              <a:rPr lang="en-GB" dirty="0" smtClean="0"/>
              <a:t> o en </a:t>
            </a:r>
            <a:r>
              <a:rPr lang="en-GB" dirty="0" smtClean="0">
                <a:solidFill>
                  <a:srgbClr val="FF0000"/>
                </a:solidFill>
              </a:rPr>
              <a:t>Déficit</a:t>
            </a:r>
            <a:endParaRPr lang="en-GB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GB" dirty="0"/>
              <a:t>Diagnóstico</a:t>
            </a:r>
          </a:p>
          <a:p>
            <a:pPr lvl="1">
              <a:defRPr/>
            </a:pPr>
            <a:r>
              <a:rPr lang="en-GB" dirty="0"/>
              <a:t>Significado</a:t>
            </a:r>
          </a:p>
          <a:p>
            <a:pPr lvl="1">
              <a:defRPr/>
            </a:pPr>
            <a:r>
              <a:rPr lang="en-GB" dirty="0"/>
              <a:t>Relaciones con otros </a:t>
            </a:r>
            <a:r>
              <a:rPr lang="en-GB" dirty="0" smtClean="0"/>
              <a:t>contextos.</a:t>
            </a:r>
          </a:p>
          <a:p>
            <a:pPr marL="457200" lvl="1" indent="0">
              <a:buNone/>
              <a:defRPr/>
            </a:pPr>
            <a:endParaRPr lang="en-GB" dirty="0"/>
          </a:p>
          <a:p>
            <a:endParaRPr lang="es-MX" dirty="0"/>
          </a:p>
        </p:txBody>
      </p:sp>
      <p:pic>
        <p:nvPicPr>
          <p:cNvPr id="4" name="3 Imagen" descr="Logo UAM redond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06277"/>
            <a:ext cx="936873" cy="8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92048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Internacional de Políticas.</a:t>
            </a: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Efectos de interdependencia</a:t>
            </a:r>
          </a:p>
          <a:p>
            <a:pPr>
              <a:defRPr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GATT</a:t>
            </a:r>
          </a:p>
          <a:p>
            <a:pPr marL="0" indent="0">
              <a:buNone/>
              <a:defRPr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mercado internacional de </a:t>
            </a:r>
            <a:r>
              <a:rPr lang="en-GB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capitales.</a:t>
            </a:r>
            <a:endParaRPr lang="en-GB" dirty="0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hlink"/>
              </a:buClr>
              <a:buSzPct val="60000"/>
              <a:defRPr/>
            </a:pPr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Movilidad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capital.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hlink"/>
              </a:buClr>
              <a:buSzPct val="60000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Balanza </a:t>
            </a:r>
            <a:r>
              <a:rPr lang="en-GB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comercial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balanza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capitales</a:t>
            </a:r>
            <a:r>
              <a:rPr lang="en-GB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hlink"/>
              </a:buClr>
              <a:buSzPct val="60000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financiación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deuda</a:t>
            </a:r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externa</a:t>
            </a:r>
            <a:r>
              <a:rPr lang="en-GB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0778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ECONOMÍA INTERNACIONAL</a:t>
            </a:r>
            <a:endParaRPr lang="es-MX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Determinación del tipo de cambio.</a:t>
            </a:r>
          </a:p>
          <a:p>
            <a:pPr>
              <a:defRPr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Regímenes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cambiarios.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Interacciones con la efectividad de las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Política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monetaria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 de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Teoría del comercio </a:t>
            </a:r>
            <a:r>
              <a:rPr lang="en-GB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internacional.</a:t>
            </a: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El modelo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Ricardiano.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El modelo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Heckscher-Ohlin.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El modelo estándar de comercio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internacional.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284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sz="29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¿DE QUÉ TRATA LA ECONOMÍA INTERNACIONAL?</a:t>
            </a:r>
            <a:endParaRPr lang="es-MX" sz="29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Consiste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en el estudio de aquellos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temas, los cuales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plantean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debido a problemas específicos de la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interacción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económica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entre países soberanos.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Siete temas recurrentes en el estudio de la economía internacional:</a:t>
            </a: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ganancias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comercio.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patrones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del comercio (quien vende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qué 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quién)</a:t>
            </a: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proteccionismo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balanza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pagos.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determinación del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internacional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las políticas </a:t>
            </a: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mercado internacional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capitales.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33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Teoría </a:t>
            </a:r>
            <a:r>
              <a:rPr lang="es-MX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pura del comercio </a:t>
            </a:r>
            <a:r>
              <a:rPr lang="es-MX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internacional.</a:t>
            </a:r>
            <a:endParaRPr lang="es-MX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Teoría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las ventajas comparativas y las ganancias del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comercio.</a:t>
            </a: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¿Por qué los países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realizan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comercio?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qué los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países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ganan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cuando comercian?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teoría de las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ventajas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comparativas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o teoría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costos comparativos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Revisión de las teorías que la antecedieron:</a:t>
            </a:r>
          </a:p>
        </p:txBody>
      </p:sp>
    </p:spTree>
    <p:extLst>
      <p:ext uri="{BB962C8B-B14F-4D97-AF65-F5344CB8AC3E}">
        <p14:creationId xmlns:p14="http://schemas.microsoft.com/office/powerpoint/2010/main" val="119405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Mercantilismo</a:t>
            </a:r>
            <a:r>
              <a:rPr lang="es-MX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(Siglo XVI y XVII)</a:t>
            </a:r>
          </a:p>
          <a:p>
            <a:pPr marL="0" indent="0" algn="just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1-Énfasis en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logro de una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balanza comercial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favorable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2-Intervención del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Estado para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restringir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las importaciones y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promover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las exportaciones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3-El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superávit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la balanza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comercial,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estaba representado en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4-Se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establece una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relación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muy estrecha entre la balanza comercial y el movimiento de oro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5-Establecimiento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altos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aranceles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6-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Propiciar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comercio externo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7-Propiciar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una población con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productividad y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bajos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salarios.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083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s-MX" dirty="0"/>
          </a:p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8-Consideraban a las importaciones como causa de la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escasez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dinero y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destructora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la manufactura nacional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9-Como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resultado del flujo de oro y plata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América,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hacia Europa en el siglo XVI,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comenzó 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observarse el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crecimiento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los precios de las mercancías y ello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originó,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controversias acerca de las causas de tal crecimiento. 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Budino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explicó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en 1568 que el crecimiento de los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precios,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 debía a varias causas, pero señala como la más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crecimiento de la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oferta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metales preciosos.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10-Nace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Teoría Cuantitativa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Dinero, la cual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sirve de base para las investigaciones de David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Hume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 Esto no sólo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destruye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los cimientos de la política mercantilista, sino que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su propia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doctrina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monetaria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cual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será incorporada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la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corriente clásica.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64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ECONOMÍA INTERNACIONAL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COMERCIO SEGÚN LA TEORÍA DE LA </a:t>
            </a:r>
            <a:r>
              <a:rPr lang="es-MX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 ABSOLUTA</a:t>
            </a:r>
            <a:r>
              <a:rPr lang="es-MX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EL ARGUMENTO DE </a:t>
            </a:r>
            <a:r>
              <a:rPr lang="es-MX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ADAN </a:t>
            </a:r>
            <a:r>
              <a:rPr lang="es-MX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SMITH.</a:t>
            </a:r>
          </a:p>
          <a:p>
            <a:pPr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tesis se basa en la idea de la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especialización: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país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obtendrá ventaja,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si se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especializa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en la producción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mercancía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su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 absoluta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intercambia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parte de su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producción,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con otra nación, a cambio de mercancía de su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desventaja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absoluta.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77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Una demostración de las ventajas absolutas. Supóngase dos países y dos bienes.</a:t>
            </a:r>
          </a:p>
          <a:p>
            <a:pPr marL="0" indent="0" algn="just">
              <a:buNone/>
            </a:pPr>
            <a:r>
              <a:rPr lang="es-MX" dirty="0" smtClean="0"/>
              <a:t> 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endParaRPr lang="es-MX" dirty="0" smtClean="0"/>
          </a:p>
          <a:p>
            <a:pPr algn="just"/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864316"/>
              </p:ext>
            </p:extLst>
          </p:nvPr>
        </p:nvGraphicFramePr>
        <p:xfrm>
          <a:off x="1835696" y="3284984"/>
          <a:ext cx="6096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3359696"/>
              </a:tblGrid>
              <a:tr h="1373872">
                <a:tc>
                  <a:txBody>
                    <a:bodyPr/>
                    <a:lstStyle/>
                    <a:p>
                      <a:endParaRPr lang="es-MX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HORAS DE TRABAJO PARA PRODUCIR UNA UNIDAD DE:</a:t>
                      </a:r>
                      <a:endParaRPr lang="es-MX" sz="1800" b="0" i="0" u="none" strike="noStrike" kern="1200" baseline="0" dirty="0" smtClean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endParaRPr lang="es-MX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PAÍS I              PAÍS II </a:t>
                      </a:r>
                      <a:endParaRPr lang="es-MX" sz="1800" b="0" i="0" u="none" strike="noStrike" kern="1200" baseline="0" dirty="0" smtClean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MX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  <a:tr h="1373872">
                <a:tc>
                  <a:txBody>
                    <a:bodyPr/>
                    <a:lstStyle/>
                    <a:p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Bien A</a:t>
                      </a:r>
                    </a:p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Bien B</a:t>
                      </a:r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Precios en autarquía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10                         20</a:t>
                      </a:r>
                    </a:p>
                    <a:p>
                      <a:pPr marL="342900" indent="-342900">
                        <a:buAutoNum type="arabicPlain" startAt="10"/>
                      </a:pPr>
                      <a:endParaRPr lang="es-MX" dirty="0" smtClean="0"/>
                    </a:p>
                    <a:p>
                      <a:pPr marL="342900" indent="-342900">
                        <a:buAutoNum type="arabicPlain" startAt="20"/>
                      </a:pPr>
                      <a:r>
                        <a:rPr lang="es-MX" dirty="0" smtClean="0"/>
                        <a:t>                       10</a:t>
                      </a:r>
                    </a:p>
                    <a:p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1A:1/2B ; 1B:2A--1A:2B; 1B:1/2A</a:t>
                      </a:r>
                    </a:p>
                    <a:p>
                      <a:pPr marL="342900" indent="-342900">
                        <a:buAutoNum type="arabicPlain" startAt="20"/>
                      </a:pPr>
                      <a:endParaRPr lang="es-MX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62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b="1" dirty="0" smtClean="0">
                <a:solidFill>
                  <a:srgbClr val="00B050"/>
                </a:solidFill>
              </a:rPr>
              <a:t>EL </a:t>
            </a:r>
            <a:r>
              <a:rPr lang="es-MX" b="1" dirty="0">
                <a:solidFill>
                  <a:srgbClr val="00B050"/>
                </a:solidFill>
              </a:rPr>
              <a:t>COMERCIO SEGÚN LA TEORÍA DE LA </a:t>
            </a:r>
            <a:r>
              <a:rPr lang="es-MX" b="1" dirty="0" smtClean="0">
                <a:solidFill>
                  <a:srgbClr val="00B050"/>
                </a:solidFill>
              </a:rPr>
              <a:t>VENTAJA  COMPARATIVA</a:t>
            </a:r>
            <a:r>
              <a:rPr lang="es-MX" b="1" dirty="0">
                <a:solidFill>
                  <a:srgbClr val="00B050"/>
                </a:solidFill>
              </a:rPr>
              <a:t>: EL ARGUMENTO DE </a:t>
            </a:r>
            <a:r>
              <a:rPr lang="es-MX" b="1" dirty="0" smtClean="0">
                <a:solidFill>
                  <a:srgbClr val="00B050"/>
                </a:solidFill>
              </a:rPr>
              <a:t>DAVID RICARDO.</a:t>
            </a: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Ricardo basó su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argumento en los siguientes supuestos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.-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Sólo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hay dos países y dos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mercancías.</a:t>
            </a: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.-Existencia de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libre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.-Perfecta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movilidad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la mano de obra dentro de cada nación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.-Costos de producción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constantes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.-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Ausencia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costos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transporte.</a:t>
            </a: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.-Ausencia de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cambio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tecnológico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.-La </a:t>
            </a:r>
            <a:r>
              <a:rPr lang="es-MX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teoría del valor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trabajo.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55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ECONOMÍA INTERNACIONAL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limites de la tasa salarial y el tipo de cambio.</a:t>
            </a:r>
            <a:endParaRPr lang="es-MX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 la versión monetizada del modelo clásico, un país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un producto cuando lo puede producir a un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menor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, con una tasa salarial y tipo de cambio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determinados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 De esta forma, se puede explicar la condición de exportación, esto es las condiciones de </a:t>
            </a:r>
            <a:r>
              <a:rPr 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necesarias para que un país exporte un producto para el otro país.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9636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142</TotalTime>
  <Words>964</Words>
  <Application>Microsoft Office PowerPoint</Application>
  <PresentationFormat>Presentación en pantalla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Chincheta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  <vt:lpstr>ECONOMÍA INTERNACIONAL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 N°2 ECONINTER</dc:title>
  <dc:creator>Fadduil</dc:creator>
  <cp:lastModifiedBy>Fadduil</cp:lastModifiedBy>
  <cp:revision>161</cp:revision>
  <dcterms:created xsi:type="dcterms:W3CDTF">2014-02-23T16:29:03Z</dcterms:created>
  <dcterms:modified xsi:type="dcterms:W3CDTF">2014-08-11T18:23:15Z</dcterms:modified>
</cp:coreProperties>
</file>